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259" r:id="rId3"/>
    <p:sldId id="258" r:id="rId4"/>
    <p:sldId id="260" r:id="rId5"/>
    <p:sldId id="261" r:id="rId6"/>
    <p:sldId id="268" r:id="rId7"/>
    <p:sldId id="270" r:id="rId8"/>
    <p:sldId id="269" r:id="rId9"/>
    <p:sldId id="262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485"/>
        <p:guide pos="28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BDDB-F053-4C45-A863-71C303764766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68CC1-A88F-9742-BCD7-E743BAF09BB9}">
      <dgm:prSet phldrT="[Text]" custT="1"/>
      <dgm:spPr/>
      <dgm:t>
        <a:bodyPr/>
        <a:lstStyle/>
        <a:p>
          <a:r>
            <a:rPr lang="en-US" sz="3400" dirty="0" smtClean="0"/>
            <a:t>Cate</a:t>
          </a:r>
          <a:endParaRPr lang="en-US" sz="3400" dirty="0"/>
        </a:p>
      </dgm:t>
    </dgm:pt>
    <dgm:pt modelId="{C52DB0E7-F89C-5D40-9561-0D2B6F6A6FFE}" type="parTrans" cxnId="{093D89F0-F5DA-C14F-A71D-DF47A4312ABD}">
      <dgm:prSet/>
      <dgm:spPr/>
      <dgm:t>
        <a:bodyPr/>
        <a:lstStyle/>
        <a:p>
          <a:endParaRPr lang="en-US"/>
        </a:p>
      </dgm:t>
    </dgm:pt>
    <dgm:pt modelId="{B12FB2F7-0B05-4246-86A4-A60690FABE64}" type="sibTrans" cxnId="{093D89F0-F5DA-C14F-A71D-DF47A4312ABD}">
      <dgm:prSet/>
      <dgm:spPr/>
      <dgm:t>
        <a:bodyPr/>
        <a:lstStyle/>
        <a:p>
          <a:endParaRPr lang="en-US"/>
        </a:p>
      </dgm:t>
    </dgm:pt>
    <dgm:pt modelId="{981738E0-DA24-574D-8FA1-0A5EC41868E3}" type="pres">
      <dgm:prSet presAssocID="{399ABDDB-F053-4C45-A863-71C3037647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3B1277-5271-174B-86D1-326A48260C7F}" type="pres">
      <dgm:prSet presAssocID="{97C68CC1-A88F-9742-BCD7-E743BAF09BB9}" presName="singleCycle" presStyleCnt="0"/>
      <dgm:spPr/>
    </dgm:pt>
    <dgm:pt modelId="{5684F21D-7352-AA45-91CA-D9C992E65FDA}" type="pres">
      <dgm:prSet presAssocID="{97C68CC1-A88F-9742-BCD7-E743BAF09BB9}" presName="singleCenter" presStyleLbl="node1" presStyleIdx="0" presStyleCnt="1" custScaleX="31184" custScaleY="31184" custLinFactNeighborX="14888" custLinFactNeighborY="650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5748E-4BCA-AC4E-A830-B4A35E0F746B}" type="presOf" srcId="{399ABDDB-F053-4C45-A863-71C303764766}" destId="{981738E0-DA24-574D-8FA1-0A5EC41868E3}" srcOrd="0" destOrd="0" presId="urn:microsoft.com/office/officeart/2008/layout/RadialCluster"/>
    <dgm:cxn modelId="{093D89F0-F5DA-C14F-A71D-DF47A4312ABD}" srcId="{399ABDDB-F053-4C45-A863-71C303764766}" destId="{97C68CC1-A88F-9742-BCD7-E743BAF09BB9}" srcOrd="0" destOrd="0" parTransId="{C52DB0E7-F89C-5D40-9561-0D2B6F6A6FFE}" sibTransId="{B12FB2F7-0B05-4246-86A4-A60690FABE64}"/>
    <dgm:cxn modelId="{A7C56790-0E05-E542-8C95-FC5D763B4420}" type="presOf" srcId="{97C68CC1-A88F-9742-BCD7-E743BAF09BB9}" destId="{5684F21D-7352-AA45-91CA-D9C992E65FDA}" srcOrd="0" destOrd="0" presId="urn:microsoft.com/office/officeart/2008/layout/RadialCluster"/>
    <dgm:cxn modelId="{58A60CCB-5147-CA41-9028-C18AF1C4C2D5}" type="presParOf" srcId="{981738E0-DA24-574D-8FA1-0A5EC41868E3}" destId="{153B1277-5271-174B-86D1-326A48260C7F}" srcOrd="0" destOrd="0" presId="urn:microsoft.com/office/officeart/2008/layout/RadialCluster"/>
    <dgm:cxn modelId="{75624CDA-5C8C-574F-B43D-609D42A5BF5F}" type="presParOf" srcId="{153B1277-5271-174B-86D1-326A48260C7F}" destId="{5684F21D-7352-AA45-91CA-D9C992E65FDA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ABDDB-F053-4C45-A863-71C303764766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68CC1-A88F-9742-BCD7-E743BAF09BB9}">
      <dgm:prSet phldrT="[Text]" custT="1"/>
      <dgm:spPr/>
      <dgm:t>
        <a:bodyPr/>
        <a:lstStyle/>
        <a:p>
          <a:r>
            <a:rPr lang="en-US" sz="3400" dirty="0" smtClean="0"/>
            <a:t>Pablo</a:t>
          </a:r>
          <a:endParaRPr lang="en-US" sz="3400" dirty="0"/>
        </a:p>
      </dgm:t>
    </dgm:pt>
    <dgm:pt modelId="{C52DB0E7-F89C-5D40-9561-0D2B6F6A6FFE}" type="parTrans" cxnId="{093D89F0-F5DA-C14F-A71D-DF47A4312ABD}">
      <dgm:prSet/>
      <dgm:spPr/>
      <dgm:t>
        <a:bodyPr/>
        <a:lstStyle/>
        <a:p>
          <a:endParaRPr lang="en-US"/>
        </a:p>
      </dgm:t>
    </dgm:pt>
    <dgm:pt modelId="{B12FB2F7-0B05-4246-86A4-A60690FABE64}" type="sibTrans" cxnId="{093D89F0-F5DA-C14F-A71D-DF47A4312ABD}">
      <dgm:prSet/>
      <dgm:spPr/>
      <dgm:t>
        <a:bodyPr/>
        <a:lstStyle/>
        <a:p>
          <a:endParaRPr lang="en-US"/>
        </a:p>
      </dgm:t>
    </dgm:pt>
    <dgm:pt modelId="{981738E0-DA24-574D-8FA1-0A5EC41868E3}" type="pres">
      <dgm:prSet presAssocID="{399ABDDB-F053-4C45-A863-71C3037647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3B1277-5271-174B-86D1-326A48260C7F}" type="pres">
      <dgm:prSet presAssocID="{97C68CC1-A88F-9742-BCD7-E743BAF09BB9}" presName="singleCycle" presStyleCnt="0"/>
      <dgm:spPr/>
    </dgm:pt>
    <dgm:pt modelId="{5684F21D-7352-AA45-91CA-D9C992E65FDA}" type="pres">
      <dgm:prSet presAssocID="{97C68CC1-A88F-9742-BCD7-E743BAF09BB9}" presName="singleCenter" presStyleLbl="node1" presStyleIdx="0" presStyleCnt="1" custScaleX="46776" custScaleY="46776" custLinFactNeighborX="16446" custLinFactNeighborY="-95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CA868-4002-164F-BEF9-C5274BB94ACC}" type="presOf" srcId="{399ABDDB-F053-4C45-A863-71C303764766}" destId="{981738E0-DA24-574D-8FA1-0A5EC41868E3}" srcOrd="0" destOrd="0" presId="urn:microsoft.com/office/officeart/2008/layout/RadialCluster"/>
    <dgm:cxn modelId="{093D89F0-F5DA-C14F-A71D-DF47A4312ABD}" srcId="{399ABDDB-F053-4C45-A863-71C303764766}" destId="{97C68CC1-A88F-9742-BCD7-E743BAF09BB9}" srcOrd="0" destOrd="0" parTransId="{C52DB0E7-F89C-5D40-9561-0D2B6F6A6FFE}" sibTransId="{B12FB2F7-0B05-4246-86A4-A60690FABE64}"/>
    <dgm:cxn modelId="{8A94F330-1A9D-1A48-B7CB-9B8E7FDFE5AA}" type="presOf" srcId="{97C68CC1-A88F-9742-BCD7-E743BAF09BB9}" destId="{5684F21D-7352-AA45-91CA-D9C992E65FDA}" srcOrd="0" destOrd="0" presId="urn:microsoft.com/office/officeart/2008/layout/RadialCluster"/>
    <dgm:cxn modelId="{F76A3823-F32F-D346-84DE-1CDD4CDA3C2A}" type="presParOf" srcId="{981738E0-DA24-574D-8FA1-0A5EC41868E3}" destId="{153B1277-5271-174B-86D1-326A48260C7F}" srcOrd="0" destOrd="0" presId="urn:microsoft.com/office/officeart/2008/layout/RadialCluster"/>
    <dgm:cxn modelId="{7BF13478-7905-C24B-B5C8-27F09053E433}" type="presParOf" srcId="{153B1277-5271-174B-86D1-326A48260C7F}" destId="{5684F21D-7352-AA45-91CA-D9C992E65FDA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ABDDB-F053-4C45-A863-71C303764766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738E0-DA24-574D-8FA1-0A5EC41868E3}" type="pres">
      <dgm:prSet presAssocID="{399ABDDB-F053-4C45-A863-71C3037647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7959A-FDF7-6A4D-9FC0-A75CE6686397}" type="presOf" srcId="{399ABDDB-F053-4C45-A863-71C303764766}" destId="{981738E0-DA24-574D-8FA1-0A5EC41868E3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ABDDB-F053-4C45-A863-71C303764766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738E0-DA24-574D-8FA1-0A5EC41868E3}" type="pres">
      <dgm:prSet presAssocID="{399ABDDB-F053-4C45-A863-71C3037647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5D23D-2D93-EF45-880E-797C005A4615}" type="presOf" srcId="{399ABDDB-F053-4C45-A863-71C303764766}" destId="{981738E0-DA24-574D-8FA1-0A5EC41868E3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4F21D-7352-AA45-91CA-D9C992E65FDA}">
      <dsp:nvSpPr>
        <dsp:cNvPr id="0" name=""/>
        <dsp:cNvSpPr/>
      </dsp:nvSpPr>
      <dsp:spPr>
        <a:xfrm>
          <a:off x="6142095" y="2789635"/>
          <a:ext cx="1440012" cy="1440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Cate</a:t>
          </a:r>
          <a:endParaRPr lang="en-US" sz="3400" kern="1200" dirty="0"/>
        </a:p>
      </dsp:txBody>
      <dsp:txXfrm>
        <a:off x="6212391" y="2859931"/>
        <a:ext cx="1299420" cy="1299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4F21D-7352-AA45-91CA-D9C992E65FDA}">
      <dsp:nvSpPr>
        <dsp:cNvPr id="0" name=""/>
        <dsp:cNvSpPr/>
      </dsp:nvSpPr>
      <dsp:spPr>
        <a:xfrm>
          <a:off x="6069581" y="1052843"/>
          <a:ext cx="2160018" cy="2160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Pablo</a:t>
          </a:r>
          <a:endParaRPr lang="en-US" sz="3400" kern="1200" dirty="0"/>
        </a:p>
      </dsp:txBody>
      <dsp:txXfrm>
        <a:off x="6175024" y="1158286"/>
        <a:ext cx="1949132" cy="1949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5F09-D3A4-DA40-93CC-23319E1186CE}" type="datetimeFigureOut">
              <a:rPr lang="en-US" smtClean="0"/>
              <a:t>8/01/13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1D81-0433-8744-9752-6EB97406E6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8 January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Extending Drupal with a CRM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Drupal Melbourne, Jan 8</a:t>
            </a:r>
            <a:r>
              <a:rPr lang="en-AU" baseline="30000" dirty="0" smtClean="0"/>
              <a:t>th</a:t>
            </a:r>
            <a:r>
              <a:rPr lang="en-AU" dirty="0" smtClean="0"/>
              <a:t>, 2013</a:t>
            </a:r>
          </a:p>
          <a:p>
            <a:r>
              <a:rPr lang="en-AU" dirty="0" smtClean="0"/>
              <a:t>Chris Ward</a:t>
            </a:r>
          </a:p>
          <a:p>
            <a:r>
              <a:rPr lang="en-AU" dirty="0" smtClean="0"/>
              <a:t>@chrischinch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06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divisions of CRM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Sales</a:t>
            </a:r>
          </a:p>
          <a:p>
            <a:r>
              <a:rPr lang="en-US" dirty="0"/>
              <a:t>L</a:t>
            </a:r>
            <a:r>
              <a:rPr lang="en-US" dirty="0" smtClean="0"/>
              <a:t>ead management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/>
              <a:t>B</a:t>
            </a:r>
            <a:r>
              <a:rPr lang="en-US" dirty="0" smtClean="0"/>
              <a:t>usiness streamlining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Non-</a:t>
            </a:r>
            <a:r>
              <a:rPr lang="en-US" sz="3200" b="1" dirty="0" smtClean="0"/>
              <a:t>profit</a:t>
            </a:r>
          </a:p>
          <a:p>
            <a:r>
              <a:rPr lang="en-US" dirty="0" smtClean="0"/>
              <a:t>Engagement</a:t>
            </a:r>
          </a:p>
          <a:p>
            <a:r>
              <a:rPr lang="en-US" dirty="0" smtClean="0"/>
              <a:t>Donations</a:t>
            </a:r>
          </a:p>
          <a:p>
            <a:r>
              <a:rPr lang="en-US" dirty="0" smtClean="0"/>
              <a:t>Memberships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7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ivicrm_Logo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443" b="-3244"/>
          <a:stretch/>
        </p:blipFill>
        <p:spPr>
          <a:xfrm>
            <a:off x="457200" y="-711122"/>
            <a:ext cx="3096000" cy="24844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Platform:</a:t>
            </a:r>
            <a:r>
              <a:rPr lang="en-US" sz="2400" dirty="0" smtClean="0"/>
              <a:t> Drupal 6/7, </a:t>
            </a:r>
            <a:r>
              <a:rPr lang="en-US" sz="2400" dirty="0" err="1" smtClean="0"/>
              <a:t>Joomla</a:t>
            </a:r>
            <a:r>
              <a:rPr lang="en-US" sz="2400" dirty="0" smtClean="0"/>
              <a:t>!, </a:t>
            </a:r>
            <a:r>
              <a:rPr lang="en-US" sz="2400" dirty="0" err="1" smtClean="0"/>
              <a:t>Wordpress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License</a:t>
            </a:r>
            <a:r>
              <a:rPr lang="en-US" sz="2400" dirty="0" smtClean="0"/>
              <a:t>: Open Source</a:t>
            </a:r>
          </a:p>
          <a:p>
            <a:pPr marL="0" indent="0">
              <a:buNone/>
            </a:pPr>
            <a:r>
              <a:rPr lang="en-US" sz="2400" b="1" dirty="0" smtClean="0"/>
              <a:t>Type</a:t>
            </a:r>
            <a:r>
              <a:rPr lang="en-US" sz="2400" dirty="0" smtClean="0"/>
              <a:t>: </a:t>
            </a:r>
            <a:r>
              <a:rPr lang="en-US" sz="2400" dirty="0" err="1" smtClean="0"/>
              <a:t>nfp</a:t>
            </a:r>
            <a:r>
              <a:rPr lang="en-US" sz="2400" dirty="0" smtClean="0"/>
              <a:t>/</a:t>
            </a:r>
            <a:r>
              <a:rPr lang="en-US" sz="2400" dirty="0" err="1" smtClean="0"/>
              <a:t>misc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dirty="0" smtClean="0"/>
              <a:t>: Medium</a:t>
            </a:r>
          </a:p>
          <a:p>
            <a:pPr marL="0" indent="0">
              <a:buNone/>
            </a:pPr>
            <a:r>
              <a:rPr lang="en-US" sz="2400" b="1" dirty="0" smtClean="0"/>
              <a:t>Integration</a:t>
            </a:r>
            <a:r>
              <a:rPr lang="en-US" sz="2400" dirty="0" smtClean="0"/>
              <a:t>: </a:t>
            </a:r>
            <a:r>
              <a:rPr lang="en-US" sz="2400" dirty="0"/>
              <a:t>Views, Roles, Rules, OG, </a:t>
            </a:r>
            <a:r>
              <a:rPr lang="en-US" sz="2400" dirty="0" err="1"/>
              <a:t>Ubercart</a:t>
            </a:r>
            <a:r>
              <a:rPr lang="en-US" sz="2400" dirty="0"/>
              <a:t>, </a:t>
            </a:r>
            <a:r>
              <a:rPr lang="en-US" sz="2400" dirty="0" err="1"/>
              <a:t>Webform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Features</a:t>
            </a:r>
            <a:r>
              <a:rPr lang="en-US" sz="2400" dirty="0" smtClean="0"/>
              <a:t>: Contact management, Activities, Events, Memberships, Contributions, Events, Email, Reports, Grants, Surveys, SMS</a:t>
            </a:r>
          </a:p>
          <a:p>
            <a:pPr marL="0" indent="0">
              <a:buNone/>
            </a:pPr>
            <a:r>
              <a:rPr lang="en-US" sz="2400" b="1" dirty="0" err="1" smtClean="0"/>
              <a:t>Customisation</a:t>
            </a:r>
            <a:r>
              <a:rPr lang="en-US" sz="2400" dirty="0" smtClean="0"/>
              <a:t>: </a:t>
            </a:r>
            <a:r>
              <a:rPr lang="en-US" sz="2400" dirty="0"/>
              <a:t>High (</a:t>
            </a:r>
            <a:r>
              <a:rPr lang="en-US" sz="2400" dirty="0" err="1"/>
              <a:t>Config</a:t>
            </a:r>
            <a:r>
              <a:rPr lang="en-US" sz="2400" dirty="0"/>
              <a:t>, HTML, PHP), Extensions </a:t>
            </a:r>
          </a:p>
        </p:txBody>
      </p:sp>
    </p:spTree>
    <p:extLst>
      <p:ext uri="{BB962C8B-B14F-4D97-AF65-F5344CB8AC3E}">
        <p14:creationId xmlns:p14="http://schemas.microsoft.com/office/powerpoint/2010/main" val="7255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Platform:</a:t>
            </a:r>
            <a:r>
              <a:rPr lang="en-US" sz="2400" dirty="0" smtClean="0"/>
              <a:t> Drupal 7</a:t>
            </a:r>
          </a:p>
          <a:p>
            <a:pPr marL="0" indent="0">
              <a:buNone/>
            </a:pPr>
            <a:r>
              <a:rPr lang="en-US" sz="2400" b="1" dirty="0" smtClean="0"/>
              <a:t>License</a:t>
            </a:r>
            <a:r>
              <a:rPr lang="en-US" sz="2400" dirty="0" smtClean="0"/>
              <a:t>: Open Source</a:t>
            </a:r>
          </a:p>
          <a:p>
            <a:pPr marL="0" indent="0">
              <a:buNone/>
            </a:pPr>
            <a:r>
              <a:rPr lang="en-US" sz="2400" b="1" dirty="0" smtClean="0"/>
              <a:t>Type</a:t>
            </a:r>
            <a:r>
              <a:rPr lang="en-US" sz="2400" dirty="0" smtClean="0"/>
              <a:t>: </a:t>
            </a:r>
            <a:r>
              <a:rPr lang="en-US" sz="2400" dirty="0" err="1" smtClean="0"/>
              <a:t>nfp</a:t>
            </a:r>
            <a:r>
              <a:rPr lang="en-US" sz="2400" dirty="0" smtClean="0"/>
              <a:t>/</a:t>
            </a:r>
            <a:r>
              <a:rPr lang="en-US" sz="2400" dirty="0" err="1" smtClean="0"/>
              <a:t>misc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dirty="0" smtClean="0"/>
              <a:t>: Low</a:t>
            </a:r>
          </a:p>
          <a:p>
            <a:pPr marL="0" indent="0">
              <a:buNone/>
            </a:pPr>
            <a:r>
              <a:rPr lang="en-US" sz="2400" b="1" dirty="0" smtClean="0"/>
              <a:t>Integration</a:t>
            </a:r>
            <a:r>
              <a:rPr lang="en-US" sz="2400" dirty="0" smtClean="0"/>
              <a:t>: </a:t>
            </a:r>
            <a:r>
              <a:rPr lang="en-US" sz="2400" dirty="0"/>
              <a:t>Views, Roles, Rules, </a:t>
            </a:r>
            <a:r>
              <a:rPr lang="en-US" sz="2400" dirty="0" smtClean="0"/>
              <a:t>Fields, Entity, Commerce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Features</a:t>
            </a:r>
            <a:r>
              <a:rPr lang="en-US" sz="2400" dirty="0" smtClean="0"/>
              <a:t>: Contact management, Activities, Events, Memberships, Contributions, Events, Email, Reports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Customisation</a:t>
            </a:r>
            <a:r>
              <a:rPr lang="en-US" sz="2400" dirty="0" smtClean="0"/>
              <a:t>: It’s basically Drupal</a:t>
            </a:r>
            <a:endParaRPr lang="en-US" sz="2400" dirty="0"/>
          </a:p>
        </p:txBody>
      </p:sp>
      <p:pic>
        <p:nvPicPr>
          <p:cNvPr id="2" name="Picture 1" descr="RedHen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222"/>
            <a:ext cx="2794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4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Platform:</a:t>
            </a:r>
            <a:r>
              <a:rPr lang="en-US" sz="2400" dirty="0" smtClean="0"/>
              <a:t> Drupal 7</a:t>
            </a:r>
          </a:p>
          <a:p>
            <a:pPr marL="0" indent="0">
              <a:buNone/>
            </a:pPr>
            <a:r>
              <a:rPr lang="en-US" sz="2400" b="1" dirty="0" smtClean="0"/>
              <a:t>License</a:t>
            </a:r>
            <a:r>
              <a:rPr lang="en-US" sz="2400" dirty="0" smtClean="0"/>
              <a:t>: Open Source</a:t>
            </a:r>
          </a:p>
          <a:p>
            <a:pPr marL="0" indent="0">
              <a:buNone/>
            </a:pPr>
            <a:r>
              <a:rPr lang="en-US" sz="2400" b="1" dirty="0" smtClean="0"/>
              <a:t>Type</a:t>
            </a:r>
            <a:r>
              <a:rPr lang="en-US" sz="2400" dirty="0" smtClean="0"/>
              <a:t>: </a:t>
            </a:r>
            <a:r>
              <a:rPr lang="en-US" sz="2400" dirty="0" err="1" smtClean="0"/>
              <a:t>misc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dirty="0" smtClean="0"/>
              <a:t>: Low</a:t>
            </a:r>
          </a:p>
          <a:p>
            <a:pPr marL="0" indent="0">
              <a:buNone/>
            </a:pPr>
            <a:r>
              <a:rPr lang="en-US" sz="2400" b="1" dirty="0" smtClean="0"/>
              <a:t>Integration</a:t>
            </a:r>
            <a:r>
              <a:rPr lang="en-US" sz="2400" dirty="0" smtClean="0"/>
              <a:t>: </a:t>
            </a:r>
            <a:r>
              <a:rPr lang="en-US" sz="2400" dirty="0"/>
              <a:t>Entity, Fields, OG, Roles 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Features</a:t>
            </a:r>
            <a:r>
              <a:rPr lang="en-US" sz="2400" dirty="0" smtClean="0"/>
              <a:t>: Contact management, Activities, </a:t>
            </a:r>
            <a:r>
              <a:rPr lang="en-US" sz="2400" b="1" dirty="0" err="1" smtClean="0"/>
              <a:t>Customisation</a:t>
            </a:r>
            <a:r>
              <a:rPr lang="en-US" sz="2400" dirty="0" smtClean="0"/>
              <a:t>: It’s basically Drupal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CRM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6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Platform:</a:t>
            </a:r>
            <a:r>
              <a:rPr lang="en-US" sz="2400" dirty="0" smtClean="0"/>
              <a:t> 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License</a:t>
            </a:r>
            <a:r>
              <a:rPr lang="en-US" sz="2400" dirty="0" smtClean="0"/>
              <a:t>: 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Type</a:t>
            </a:r>
            <a:r>
              <a:rPr lang="en-US" sz="2400" dirty="0" smtClean="0"/>
              <a:t>: Sales</a:t>
            </a:r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dirty="0" smtClean="0"/>
              <a:t>: High</a:t>
            </a:r>
          </a:p>
          <a:p>
            <a:pPr marL="0" indent="0">
              <a:buNone/>
            </a:pPr>
            <a:r>
              <a:rPr lang="en-US" sz="2400" b="1" dirty="0" smtClean="0"/>
              <a:t>Integration</a:t>
            </a:r>
            <a:r>
              <a:rPr lang="en-US" sz="2400" dirty="0" smtClean="0"/>
              <a:t>: </a:t>
            </a:r>
            <a:r>
              <a:rPr lang="en-US" sz="2400" dirty="0"/>
              <a:t>Feeds, </a:t>
            </a:r>
            <a:r>
              <a:rPr lang="en-US" sz="2400" dirty="0" err="1" smtClean="0"/>
              <a:t>iFrames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Features</a:t>
            </a:r>
            <a:r>
              <a:rPr lang="en-US" sz="2400" dirty="0" smtClean="0"/>
              <a:t>: Contact management, Activities, Email, Reports,</a:t>
            </a:r>
            <a:r>
              <a:rPr lang="en-US" sz="2400" dirty="0"/>
              <a:t> Social, Mobile, Google Apps, Surveys, Sales / Inventory </a:t>
            </a:r>
          </a:p>
          <a:p>
            <a:pPr marL="0" indent="0">
              <a:buNone/>
            </a:pPr>
            <a:r>
              <a:rPr lang="en-US" sz="2400" b="1" dirty="0" err="1" smtClean="0"/>
              <a:t>Customisation</a:t>
            </a:r>
            <a:r>
              <a:rPr lang="en-US" sz="2400" dirty="0" smtClean="0"/>
              <a:t>: </a:t>
            </a:r>
            <a:r>
              <a:rPr lang="en-US" sz="2400" dirty="0"/>
              <a:t>Commercial, 3rd party, API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6"/>
          <a:stretch/>
        </p:blipFill>
        <p:spPr>
          <a:xfrm>
            <a:off x="457200" y="512338"/>
            <a:ext cx="3133866" cy="11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8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Platform:</a:t>
            </a:r>
            <a:r>
              <a:rPr lang="en-US" sz="2400" dirty="0" smtClean="0"/>
              <a:t> 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License</a:t>
            </a:r>
            <a:r>
              <a:rPr lang="en-US" sz="2400" dirty="0" smtClean="0"/>
              <a:t>: 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Type</a:t>
            </a:r>
            <a:r>
              <a:rPr lang="en-US" sz="2400" dirty="0" smtClean="0"/>
              <a:t>: </a:t>
            </a:r>
            <a:r>
              <a:rPr lang="en-US" sz="2400" dirty="0" err="1" smtClean="0"/>
              <a:t>nfp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dirty="0" smtClean="0"/>
              <a:t>: Medium</a:t>
            </a:r>
          </a:p>
          <a:p>
            <a:pPr marL="0" indent="0">
              <a:buNone/>
            </a:pPr>
            <a:r>
              <a:rPr lang="en-US" sz="2400" b="1" dirty="0" smtClean="0"/>
              <a:t>Integration</a:t>
            </a:r>
            <a:r>
              <a:rPr lang="en-US" sz="2400" dirty="0" smtClean="0"/>
              <a:t>: </a:t>
            </a:r>
            <a:r>
              <a:rPr lang="en-US" sz="2400" dirty="0"/>
              <a:t>Feeds, </a:t>
            </a:r>
            <a:r>
              <a:rPr lang="en-US" sz="2400" dirty="0" err="1" smtClean="0"/>
              <a:t>iFrames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Features</a:t>
            </a:r>
            <a:r>
              <a:rPr lang="en-US" sz="2400" dirty="0" smtClean="0"/>
              <a:t>: Contact management, Activities, Email, Reports,</a:t>
            </a:r>
            <a:r>
              <a:rPr lang="en-US" sz="2400" dirty="0"/>
              <a:t> Social, </a:t>
            </a:r>
            <a:r>
              <a:rPr lang="en-US" sz="2400" dirty="0" smtClean="0"/>
              <a:t>Mobile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Customisation</a:t>
            </a:r>
            <a:r>
              <a:rPr lang="en-US" sz="2400" dirty="0" smtClean="0"/>
              <a:t>: 3rd party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5" b="27149"/>
          <a:stretch/>
        </p:blipFill>
        <p:spPr>
          <a:xfrm>
            <a:off x="457200" y="359449"/>
            <a:ext cx="3616721" cy="8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Platform:</a:t>
            </a:r>
            <a:r>
              <a:rPr lang="en-US" sz="2400" dirty="0" smtClean="0"/>
              <a:t> 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License</a:t>
            </a:r>
            <a:r>
              <a:rPr lang="en-US" sz="2400" dirty="0" smtClean="0"/>
              <a:t>: </a:t>
            </a:r>
            <a:r>
              <a:rPr lang="en-US" sz="2400" dirty="0" err="1" smtClean="0"/>
              <a:t>Saas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Type</a:t>
            </a:r>
            <a:r>
              <a:rPr lang="en-US" sz="2400" dirty="0" smtClean="0"/>
              <a:t>: Sales</a:t>
            </a:r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dirty="0" smtClean="0"/>
              <a:t>: Medium</a:t>
            </a:r>
          </a:p>
          <a:p>
            <a:pPr marL="0" indent="0">
              <a:buNone/>
            </a:pPr>
            <a:r>
              <a:rPr lang="en-US" sz="2400" b="1" dirty="0" smtClean="0"/>
              <a:t>Integration</a:t>
            </a:r>
            <a:r>
              <a:rPr lang="en-US" sz="2400" dirty="0" smtClean="0"/>
              <a:t>: API (</a:t>
            </a:r>
            <a:r>
              <a:rPr lang="en-US" sz="2400" dirty="0" err="1" smtClean="0"/>
              <a:t>Acquia</a:t>
            </a:r>
            <a:r>
              <a:rPr lang="en-US" sz="2400" dirty="0" smtClean="0"/>
              <a:t>), Contact creation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Features</a:t>
            </a:r>
            <a:r>
              <a:rPr lang="en-US" sz="2400" dirty="0" smtClean="0"/>
              <a:t>: Contact management, Activities, Email, Reports,</a:t>
            </a:r>
            <a:r>
              <a:rPr lang="en-US" sz="2400" dirty="0"/>
              <a:t> Social, Mobile, </a:t>
            </a:r>
            <a:r>
              <a:rPr lang="en-US" sz="2400" dirty="0" smtClean="0"/>
              <a:t>Microsoft/Office, Sales/Inventory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Customisation</a:t>
            </a:r>
            <a:r>
              <a:rPr lang="en-US" sz="2400" dirty="0" smtClean="0"/>
              <a:t>: 3rd party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3413"/>
            <a:ext cx="3848667" cy="7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others…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SAP</a:t>
            </a:r>
          </a:p>
          <a:p>
            <a:r>
              <a:rPr lang="en-US" dirty="0" err="1" smtClean="0"/>
              <a:t>OpenERP</a:t>
            </a:r>
            <a:endParaRPr lang="en-US" dirty="0" smtClean="0"/>
          </a:p>
          <a:p>
            <a:r>
              <a:rPr lang="en-US" smtClean="0"/>
              <a:t>vTiger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5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integrate?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login for your visitors</a:t>
            </a:r>
          </a:p>
          <a:p>
            <a:r>
              <a:rPr lang="en-US" dirty="0" smtClean="0"/>
              <a:t>Consistent visual appearance</a:t>
            </a:r>
          </a:p>
          <a:p>
            <a:r>
              <a:rPr lang="en-US" dirty="0" smtClean="0"/>
              <a:t>Extraction of key data</a:t>
            </a:r>
          </a:p>
          <a:p>
            <a:r>
              <a:rPr lang="en-US" dirty="0"/>
              <a:t>Automation of </a:t>
            </a:r>
            <a:r>
              <a:rPr lang="en-US" dirty="0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8 at 8.26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417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PP_00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5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66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8 at 8.28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790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8 at 8.28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61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time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" y="2828425"/>
            <a:ext cx="2160000" cy="2160000"/>
            <a:chOff x="3034790" y="92"/>
            <a:chExt cx="2160018" cy="2160018"/>
          </a:xfrm>
        </p:grpSpPr>
        <p:sp>
          <p:nvSpPr>
            <p:cNvPr id="5" name="Rounded Rectangle 4"/>
            <p:cNvSpPr/>
            <p:nvPr/>
          </p:nvSpPr>
          <p:spPr>
            <a:xfrm>
              <a:off x="3034790" y="92"/>
              <a:ext cx="2160018" cy="21600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Chris &amp; Cate</a:t>
              </a:r>
              <a:endParaRPr lang="en-US" sz="3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53141" y="3036171"/>
            <a:ext cx="2520000" cy="1810866"/>
            <a:chOff x="2617200" y="3072117"/>
            <a:chExt cx="3912089" cy="1738974"/>
          </a:xfrm>
        </p:grpSpPr>
        <p:grpSp>
          <p:nvGrpSpPr>
            <p:cNvPr id="8" name="Group 7"/>
            <p:cNvGrpSpPr/>
            <p:nvPr/>
          </p:nvGrpSpPr>
          <p:grpSpPr>
            <a:xfrm>
              <a:off x="2617200" y="3072117"/>
              <a:ext cx="3912089" cy="1738974"/>
              <a:chOff x="3034790" y="-717898"/>
              <a:chExt cx="2160018" cy="2878008"/>
            </a:xfrm>
          </p:grpSpPr>
          <p:sp>
            <p:nvSpPr>
              <p:cNvPr id="10" name="Rounded Rectangle 7"/>
              <p:cNvSpPr>
                <a:spLocks noChangeAspect="1"/>
              </p:cNvSpPr>
              <p:nvPr/>
            </p:nvSpPr>
            <p:spPr>
              <a:xfrm>
                <a:off x="3034790" y="-717898"/>
                <a:ext cx="2160018" cy="287800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140233" y="105535"/>
                <a:ext cx="1949132" cy="1949132"/>
              </a:xfrm>
              <a:prstGeom prst="rightArrow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83822" y="3450501"/>
              <a:ext cx="1464245" cy="880671"/>
            </a:xfrm>
            <a:prstGeom prst="rightArrow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Fun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60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_DSC007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5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90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More time for…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7373589"/>
              </p:ext>
            </p:extLst>
          </p:nvPr>
        </p:nvGraphicFramePr>
        <p:xfrm>
          <a:off x="457200" y="1775558"/>
          <a:ext cx="8229600" cy="461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828425"/>
            <a:ext cx="2160000" cy="2160000"/>
            <a:chOff x="3034790" y="92"/>
            <a:chExt cx="2160018" cy="2160018"/>
          </a:xfrm>
        </p:grpSpPr>
        <p:sp>
          <p:nvSpPr>
            <p:cNvPr id="7" name="Rounded Rectangle 6"/>
            <p:cNvSpPr/>
            <p:nvPr/>
          </p:nvSpPr>
          <p:spPr>
            <a:xfrm>
              <a:off x="3034790" y="92"/>
              <a:ext cx="2160018" cy="21600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Pablo</a:t>
              </a:r>
              <a:endParaRPr lang="en-US" sz="3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3141" y="3036171"/>
            <a:ext cx="2520000" cy="1810866"/>
            <a:chOff x="2617200" y="3072117"/>
            <a:chExt cx="3912089" cy="1738974"/>
          </a:xfrm>
        </p:grpSpPr>
        <p:grpSp>
          <p:nvGrpSpPr>
            <p:cNvPr id="9" name="Group 8"/>
            <p:cNvGrpSpPr/>
            <p:nvPr/>
          </p:nvGrpSpPr>
          <p:grpSpPr>
            <a:xfrm>
              <a:off x="2617200" y="3072117"/>
              <a:ext cx="3912089" cy="1738974"/>
              <a:chOff x="3034790" y="-717898"/>
              <a:chExt cx="2160018" cy="2878008"/>
            </a:xfrm>
          </p:grpSpPr>
          <p:sp>
            <p:nvSpPr>
              <p:cNvPr id="10" name="Rounded Rectangle 7"/>
              <p:cNvSpPr>
                <a:spLocks noChangeAspect="1"/>
              </p:cNvSpPr>
              <p:nvPr/>
            </p:nvSpPr>
            <p:spPr>
              <a:xfrm>
                <a:off x="3034790" y="-717898"/>
                <a:ext cx="2160018" cy="287800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140233" y="105535"/>
                <a:ext cx="1949132" cy="1949132"/>
              </a:xfrm>
              <a:prstGeom prst="rightArrow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283822" y="3450501"/>
              <a:ext cx="1354359" cy="917079"/>
            </a:xfrm>
            <a:prstGeom prst="rightArrow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Sleeps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78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-05-29 22.04.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956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Chris Ward</a:t>
            </a:r>
          </a:p>
          <a:p>
            <a:endParaRPr lang="en-US" dirty="0" smtClean="0"/>
          </a:p>
          <a:p>
            <a:r>
              <a:rPr lang="en-US" dirty="0" smtClean="0"/>
              <a:t>@chrischinch</a:t>
            </a:r>
          </a:p>
          <a:p>
            <a:r>
              <a:rPr lang="en-US" dirty="0" smtClean="0"/>
              <a:t>chris@moatmedia.com.au</a:t>
            </a:r>
          </a:p>
          <a:p>
            <a:r>
              <a:rPr lang="en-US" dirty="0" smtClean="0"/>
              <a:t>www.linkedin.com</a:t>
            </a:r>
            <a:r>
              <a:rPr lang="en-US" dirty="0"/>
              <a:t>/in/chrischinchilla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0304_1414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74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876800"/>
          </a:xfrm>
        </p:spPr>
      </p:pic>
    </p:spTree>
    <p:extLst>
      <p:ext uri="{BB962C8B-B14F-4D97-AF65-F5344CB8AC3E}">
        <p14:creationId xmlns:p14="http://schemas.microsoft.com/office/powerpoint/2010/main" val="16400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3673860"/>
              </p:ext>
            </p:extLst>
          </p:nvPr>
        </p:nvGraphicFramePr>
        <p:xfrm>
          <a:off x="457200" y="1775558"/>
          <a:ext cx="8229600" cy="461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66806" y="4565227"/>
            <a:ext cx="1440000" cy="1440000"/>
            <a:chOff x="3034790" y="92"/>
            <a:chExt cx="2160018" cy="2160018"/>
          </a:xfrm>
        </p:grpSpPr>
        <p:sp>
          <p:nvSpPr>
            <p:cNvPr id="5" name="Rounded Rectangle 4"/>
            <p:cNvSpPr/>
            <p:nvPr/>
          </p:nvSpPr>
          <p:spPr>
            <a:xfrm>
              <a:off x="3034790" y="92"/>
              <a:ext cx="2160018" cy="21600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Chris</a:t>
              </a:r>
              <a:endParaRPr lang="en-US" sz="3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01078" y="3127219"/>
            <a:ext cx="3828209" cy="2878008"/>
            <a:chOff x="3034790" y="-717898"/>
            <a:chExt cx="2160018" cy="2878008"/>
          </a:xfrm>
        </p:grpSpPr>
        <p:sp>
          <p:nvSpPr>
            <p:cNvPr id="8" name="Rounded Rectangle 7"/>
            <p:cNvSpPr/>
            <p:nvPr/>
          </p:nvSpPr>
          <p:spPr>
            <a:xfrm>
              <a:off x="3034790" y="-717898"/>
              <a:ext cx="2160018" cy="2878008"/>
            </a:xfrm>
            <a:prstGeom prst="leftRightUp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leftRightUp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0493" y="1607874"/>
            <a:ext cx="1440000" cy="1440000"/>
            <a:chOff x="3034790" y="92"/>
            <a:chExt cx="2160018" cy="2160018"/>
          </a:xfrm>
        </p:grpSpPr>
        <p:sp>
          <p:nvSpPr>
            <p:cNvPr id="11" name="Rounded Rectangle 10"/>
            <p:cNvSpPr/>
            <p:nvPr/>
          </p:nvSpPr>
          <p:spPr>
            <a:xfrm>
              <a:off x="3034790" y="92"/>
              <a:ext cx="2160018" cy="21600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Pablo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046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0092236"/>
              </p:ext>
            </p:extLst>
          </p:nvPr>
        </p:nvGraphicFramePr>
        <p:xfrm>
          <a:off x="457200" y="1775558"/>
          <a:ext cx="8229600" cy="461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828425"/>
            <a:ext cx="2160000" cy="2160000"/>
            <a:chOff x="3034790" y="92"/>
            <a:chExt cx="2160018" cy="2160018"/>
          </a:xfrm>
        </p:grpSpPr>
        <p:sp>
          <p:nvSpPr>
            <p:cNvPr id="7" name="Rounded Rectangle 6"/>
            <p:cNvSpPr/>
            <p:nvPr/>
          </p:nvSpPr>
          <p:spPr>
            <a:xfrm>
              <a:off x="3034790" y="92"/>
              <a:ext cx="2160018" cy="21600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Cate</a:t>
              </a:r>
              <a:endParaRPr lang="en-US" sz="3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17200" y="3072117"/>
            <a:ext cx="3912089" cy="1738974"/>
            <a:chOff x="2617200" y="3072117"/>
            <a:chExt cx="3912089" cy="1738974"/>
          </a:xfrm>
        </p:grpSpPr>
        <p:grpSp>
          <p:nvGrpSpPr>
            <p:cNvPr id="9" name="Group 8"/>
            <p:cNvGrpSpPr/>
            <p:nvPr/>
          </p:nvGrpSpPr>
          <p:grpSpPr>
            <a:xfrm>
              <a:off x="2617200" y="3072117"/>
              <a:ext cx="3912089" cy="1738974"/>
              <a:chOff x="3034790" y="-717898"/>
              <a:chExt cx="2160018" cy="2878008"/>
            </a:xfrm>
          </p:grpSpPr>
          <p:sp>
            <p:nvSpPr>
              <p:cNvPr id="10" name="Rounded Rectangle 7"/>
              <p:cNvSpPr>
                <a:spLocks noChangeAspect="1"/>
              </p:cNvSpPr>
              <p:nvPr/>
            </p:nvSpPr>
            <p:spPr>
              <a:xfrm>
                <a:off x="3034790" y="-717898"/>
                <a:ext cx="2160018" cy="287800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140233" y="105535"/>
                <a:ext cx="1949132" cy="1949132"/>
              </a:xfrm>
              <a:prstGeom prst="rightArrow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94802" y="3474465"/>
              <a:ext cx="1261360" cy="917079"/>
            </a:xfrm>
            <a:prstGeom prst="rightArrow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Feeds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18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6368202"/>
              </p:ext>
            </p:extLst>
          </p:nvPr>
        </p:nvGraphicFramePr>
        <p:xfrm>
          <a:off x="457200" y="1775558"/>
          <a:ext cx="8229600" cy="461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828425"/>
            <a:ext cx="2160000" cy="2160000"/>
            <a:chOff x="3034790" y="92"/>
            <a:chExt cx="2160018" cy="2160018"/>
          </a:xfrm>
        </p:grpSpPr>
        <p:sp>
          <p:nvSpPr>
            <p:cNvPr id="7" name="Rounded Rectangle 6"/>
            <p:cNvSpPr/>
            <p:nvPr/>
          </p:nvSpPr>
          <p:spPr>
            <a:xfrm>
              <a:off x="3034790" y="92"/>
              <a:ext cx="2160018" cy="216001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40233" y="105535"/>
              <a:ext cx="1949132" cy="19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Pablo</a:t>
              </a:r>
              <a:endParaRPr lang="en-US" sz="3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3141" y="3036171"/>
            <a:ext cx="2520000" cy="1810866"/>
            <a:chOff x="2617200" y="3072117"/>
            <a:chExt cx="3912089" cy="1738974"/>
          </a:xfrm>
        </p:grpSpPr>
        <p:grpSp>
          <p:nvGrpSpPr>
            <p:cNvPr id="9" name="Group 8"/>
            <p:cNvGrpSpPr/>
            <p:nvPr/>
          </p:nvGrpSpPr>
          <p:grpSpPr>
            <a:xfrm>
              <a:off x="2617200" y="3072117"/>
              <a:ext cx="3912089" cy="1738974"/>
              <a:chOff x="3034790" y="-717898"/>
              <a:chExt cx="2160018" cy="2878008"/>
            </a:xfrm>
          </p:grpSpPr>
          <p:sp>
            <p:nvSpPr>
              <p:cNvPr id="10" name="Rounded Rectangle 7"/>
              <p:cNvSpPr>
                <a:spLocks noChangeAspect="1"/>
              </p:cNvSpPr>
              <p:nvPr/>
            </p:nvSpPr>
            <p:spPr>
              <a:xfrm>
                <a:off x="3034790" y="-717898"/>
                <a:ext cx="2160018" cy="287800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140233" y="105535"/>
                <a:ext cx="1949132" cy="1949132"/>
              </a:xfrm>
              <a:prstGeom prst="rightArrow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283822" y="3450501"/>
              <a:ext cx="1354359" cy="917079"/>
            </a:xfrm>
            <a:prstGeom prst="rightArrow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Sleeps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92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20380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 few options…</a:t>
            </a:r>
            <a:endParaRPr lang="en-US" dirty="0"/>
          </a:p>
        </p:txBody>
      </p:sp>
      <p:pic>
        <p:nvPicPr>
          <p:cNvPr id="4" name="Content Placeholder 3" descr="other crm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90" r="-33590"/>
          <a:stretch>
            <a:fillRect/>
          </a:stretch>
        </p:blipFill>
        <p:spPr/>
      </p:pic>
      <p:pic>
        <p:nvPicPr>
          <p:cNvPr id="3" name="Picture 2" descr="Civicrm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5110778"/>
            <a:ext cx="2367458" cy="9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9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1584</TotalTime>
  <Words>390</Words>
  <Application>Microsoft Macintosh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Extending Drupal with a CRM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a few options…</vt:lpstr>
      <vt:lpstr>Two divisions of CRM</vt:lpstr>
      <vt:lpstr>PowerPoint Presentation</vt:lpstr>
      <vt:lpstr>PowerPoint Presentation</vt:lpstr>
      <vt:lpstr>CRM Core</vt:lpstr>
      <vt:lpstr>PowerPoint Presentation</vt:lpstr>
      <vt:lpstr>PowerPoint Presentation</vt:lpstr>
      <vt:lpstr>PowerPoint Presentation</vt:lpstr>
      <vt:lpstr>And others…</vt:lpstr>
      <vt:lpstr>But why integrate?</vt:lpstr>
      <vt:lpstr>PowerPoint Presentation</vt:lpstr>
      <vt:lpstr>PowerPoint Presentation</vt:lpstr>
      <vt:lpstr>PowerPoint Presentation</vt:lpstr>
      <vt:lpstr>More time for…</vt:lpstr>
      <vt:lpstr>PowerPoint Presentation</vt:lpstr>
      <vt:lpstr>More time for…</vt:lpstr>
      <vt:lpstr>PowerPoint Presentation</vt:lpstr>
      <vt:lpstr>Thanks!</vt:lpstr>
    </vt:vector>
  </TitlesOfParts>
  <Company>Chinchilla Music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Customising CiviCRM</dc:title>
  <dc:creator>Chris Chinchilla</dc:creator>
  <cp:lastModifiedBy>Chris Chinchilla</cp:lastModifiedBy>
  <cp:revision>51</cp:revision>
  <dcterms:created xsi:type="dcterms:W3CDTF">2012-10-27T22:34:46Z</dcterms:created>
  <dcterms:modified xsi:type="dcterms:W3CDTF">2013-01-07T21:43:15Z</dcterms:modified>
</cp:coreProperties>
</file>